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57" r:id="rId4"/>
    <p:sldId id="258" r:id="rId5"/>
    <p:sldId id="266" r:id="rId6"/>
    <p:sldId id="260" r:id="rId7"/>
    <p:sldId id="267" r:id="rId8"/>
    <p:sldId id="269" r:id="rId9"/>
    <p:sldId id="289" r:id="rId10"/>
    <p:sldId id="290" r:id="rId11"/>
    <p:sldId id="291" r:id="rId12"/>
    <p:sldId id="280" r:id="rId13"/>
    <p:sldId id="281" r:id="rId14"/>
    <p:sldId id="282" r:id="rId15"/>
    <p:sldId id="283" r:id="rId16"/>
    <p:sldId id="284" r:id="rId17"/>
    <p:sldId id="261" r:id="rId18"/>
    <p:sldId id="271" r:id="rId19"/>
    <p:sldId id="285" r:id="rId20"/>
    <p:sldId id="286" r:id="rId21"/>
    <p:sldId id="292" r:id="rId22"/>
    <p:sldId id="264" r:id="rId2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236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89" y="4372168"/>
            <a:ext cx="6512511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2260"/>
            <a:ext cx="64008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15.09.2020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199" y="6172200"/>
            <a:ext cx="3352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JavaScript" TargetMode="External"/><Relationship Id="rId2" Type="http://schemas.openxmlformats.org/officeDocument/2006/relationships/hyperlink" Target="https://ru.wikipedia.org/wiki/V8_(%D0%B4%D0%B2%D0%B8%D0%B6%D0%BE%D0%BA_JavaScript)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u.wikipedia.org/wiki/%D0%9C%D0%B0%D1%88%D0%B8%D0%BD%D0%BD%D1%8B%D0%B9_%D0%BA%D0%BE%D0%B4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99792" y="4581128"/>
            <a:ext cx="5637010" cy="882119"/>
          </a:xfrm>
        </p:spPr>
        <p:txBody>
          <a:bodyPr/>
          <a:lstStyle/>
          <a:p>
            <a:r>
              <a:rPr lang="ru-RU" dirty="0" smtClean="0"/>
              <a:t>Выполнила Николаенко Надежда</a:t>
            </a:r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03648" y="548680"/>
            <a:ext cx="7175351" cy="1793167"/>
          </a:xfrm>
        </p:spPr>
        <p:txBody>
          <a:bodyPr/>
          <a:lstStyle/>
          <a:p>
            <a:r>
              <a:rPr lang="ru-RU" dirty="0" smtClean="0"/>
              <a:t>Игра на развитие памяти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189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568952" cy="1143000"/>
          </a:xfrm>
        </p:spPr>
        <p:txBody>
          <a:bodyPr/>
          <a:lstStyle/>
          <a:p>
            <a:r>
              <a:rPr lang="ru-RU" dirty="0"/>
              <a:t>Внешний вид приложения</a:t>
            </a:r>
          </a:p>
        </p:txBody>
      </p:sp>
      <p:sp>
        <p:nvSpPr>
          <p:cNvPr id="8" name="Объект 2"/>
          <p:cNvSpPr>
            <a:spLocks noGrp="1"/>
          </p:cNvSpPr>
          <p:nvPr>
            <p:ph sz="quarter" idx="13"/>
          </p:nvPr>
        </p:nvSpPr>
        <p:spPr>
          <a:xfrm>
            <a:off x="5004048" y="1412776"/>
            <a:ext cx="3888432" cy="4968552"/>
          </a:xfrm>
        </p:spPr>
        <p:txBody>
          <a:bodyPr>
            <a:normAutofit/>
          </a:bodyPr>
          <a:lstStyle/>
          <a:p>
            <a:r>
              <a:rPr lang="ru-RU" dirty="0"/>
              <a:t>Далее пользователь может начать игру. Если пользователь выбирает две одинаковые картинки, они </a:t>
            </a:r>
            <a:r>
              <a:rPr lang="ru-RU" dirty="0" smtClean="0"/>
              <a:t>становятся </a:t>
            </a:r>
            <a:r>
              <a:rPr lang="ru-RU" dirty="0"/>
              <a:t>прозрачными , а также сразу считается количество сделанных ходов (ниже игрового поля)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55" y="1556792"/>
            <a:ext cx="4438273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10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568952" cy="1143000"/>
          </a:xfrm>
        </p:spPr>
        <p:txBody>
          <a:bodyPr/>
          <a:lstStyle/>
          <a:p>
            <a:r>
              <a:rPr lang="ru-RU" dirty="0"/>
              <a:t>Внешний вид приложения</a:t>
            </a:r>
          </a:p>
        </p:txBody>
      </p:sp>
      <p:sp>
        <p:nvSpPr>
          <p:cNvPr id="8" name="Объект 2"/>
          <p:cNvSpPr>
            <a:spLocks noGrp="1"/>
          </p:cNvSpPr>
          <p:nvPr>
            <p:ph sz="quarter" idx="13"/>
          </p:nvPr>
        </p:nvSpPr>
        <p:spPr>
          <a:xfrm>
            <a:off x="5436096" y="1052736"/>
            <a:ext cx="3528392" cy="2448272"/>
          </a:xfrm>
        </p:spPr>
        <p:txBody>
          <a:bodyPr>
            <a:normAutofit/>
          </a:bodyPr>
          <a:lstStyle/>
          <a:p>
            <a:r>
              <a:rPr lang="ru-RU" dirty="0"/>
              <a:t>Обратите внимание, что в верхнем правом углу (при условии, что пользователь зарегистрировался) виден логин пользователя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215788"/>
            <a:ext cx="4608512" cy="1258071"/>
          </a:xfrm>
          <a:prstGeom prst="rect">
            <a:avLst/>
          </a:prstGeom>
        </p:spPr>
      </p:pic>
      <p:sp>
        <p:nvSpPr>
          <p:cNvPr id="6" name="Объект 2"/>
          <p:cNvSpPr txBox="1">
            <a:spLocks/>
          </p:cNvSpPr>
          <p:nvPr/>
        </p:nvSpPr>
        <p:spPr>
          <a:xfrm>
            <a:off x="107504" y="2708920"/>
            <a:ext cx="3528392" cy="39604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89888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64208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6596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8600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87752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После того, как пользователь пройдет игру высветиться такое диалоговое </a:t>
            </a:r>
            <a:r>
              <a:rPr lang="ru-RU" dirty="0" smtClean="0"/>
              <a:t>окно.</a:t>
            </a:r>
          </a:p>
          <a:p>
            <a:r>
              <a:rPr lang="ru-RU" dirty="0"/>
              <a:t>Если пользователь выбирает «Ок», тогда поле снова заполняется и пользователь может снова сыграть. Иначе поле остается пустым.</a:t>
            </a:r>
          </a:p>
          <a:p>
            <a:r>
              <a:rPr lang="ru-RU" dirty="0"/>
              <a:t>Посмотреть всю статистику можно нажав на кнопку «Посмотреть статистику»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3501008"/>
            <a:ext cx="4692891" cy="156218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5157192"/>
            <a:ext cx="4692891" cy="158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116632"/>
            <a:ext cx="6512511" cy="1143000"/>
          </a:xfrm>
        </p:spPr>
        <p:txBody>
          <a:bodyPr/>
          <a:lstStyle/>
          <a:p>
            <a:r>
              <a:rPr lang="ru-RU" dirty="0" smtClean="0"/>
              <a:t>База 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395536" y="1052736"/>
            <a:ext cx="8424936" cy="5328592"/>
          </a:xfrm>
        </p:spPr>
        <p:txBody>
          <a:bodyPr>
            <a:normAutofit/>
          </a:bodyPr>
          <a:lstStyle/>
          <a:p>
            <a:r>
              <a:rPr lang="ru-RU" dirty="0"/>
              <a:t>В этом приложении работа ведется с </a:t>
            </a:r>
            <a:r>
              <a:rPr lang="en-US" dirty="0"/>
              <a:t>MongoDB</a:t>
            </a:r>
            <a:r>
              <a:rPr lang="ru-RU" dirty="0"/>
              <a:t>. Для удобного управление базами данных используется </a:t>
            </a:r>
            <a:r>
              <a:rPr lang="en-US" dirty="0"/>
              <a:t>Node </a:t>
            </a:r>
            <a:r>
              <a:rPr lang="en-US" dirty="0" err="1"/>
              <a:t>js</a:t>
            </a:r>
            <a:r>
              <a:rPr lang="ru-RU" dirty="0"/>
              <a:t>.  </a:t>
            </a:r>
          </a:p>
          <a:p>
            <a:r>
              <a:rPr lang="ru-RU" dirty="0"/>
              <a:t>Node.js - программная платформа, основанная на движке </a:t>
            </a:r>
            <a:r>
              <a:rPr lang="ru-RU" dirty="0">
                <a:hlinkClick r:id="rId2" tooltip="V8 (движок JavaScript)"/>
              </a:rPr>
              <a:t>V8</a:t>
            </a:r>
            <a:r>
              <a:rPr lang="ru-RU" dirty="0"/>
              <a:t> (транслирующем </a:t>
            </a:r>
            <a:r>
              <a:rPr lang="ru-RU" dirty="0" err="1">
                <a:hlinkClick r:id="rId3" tooltip="JavaScript"/>
              </a:rPr>
              <a:t>JavaScript</a:t>
            </a:r>
            <a:r>
              <a:rPr lang="ru-RU" dirty="0"/>
              <a:t> в </a:t>
            </a:r>
            <a:r>
              <a:rPr lang="ru-RU" dirty="0">
                <a:hlinkClick r:id="rId4" tooltip="Машинный код"/>
              </a:rPr>
              <a:t>машинный код</a:t>
            </a:r>
            <a:r>
              <a:rPr lang="ru-RU" dirty="0"/>
              <a:t>), превращающая </a:t>
            </a:r>
            <a:r>
              <a:rPr lang="ru-RU" dirty="0" err="1"/>
              <a:t>JavaScript</a:t>
            </a:r>
            <a:r>
              <a:rPr lang="ru-RU" dirty="0"/>
              <a:t> из узкоспециализированного языка в язык общего назначения. </a:t>
            </a:r>
          </a:p>
          <a:p>
            <a:r>
              <a:rPr lang="ru-RU" dirty="0"/>
              <a:t>База данных создается в том случае, если она еще не создана. В ней храниться две таблицы: </a:t>
            </a:r>
          </a:p>
          <a:p>
            <a:r>
              <a:rPr lang="en-US" dirty="0"/>
              <a:t>Users</a:t>
            </a:r>
            <a:r>
              <a:rPr lang="ru-RU" dirty="0"/>
              <a:t> – которая хранит в себе такие поля, как </a:t>
            </a:r>
            <a:r>
              <a:rPr lang="en-US" dirty="0"/>
              <a:t>id</a:t>
            </a:r>
            <a:r>
              <a:rPr lang="ru-RU" dirty="0"/>
              <a:t>, </a:t>
            </a:r>
            <a:r>
              <a:rPr lang="en-US" dirty="0"/>
              <a:t>login</a:t>
            </a:r>
            <a:r>
              <a:rPr lang="ru-RU" dirty="0"/>
              <a:t>, </a:t>
            </a:r>
            <a:r>
              <a:rPr lang="en-US" dirty="0"/>
              <a:t>password</a:t>
            </a:r>
            <a:endParaRPr lang="ru-RU" dirty="0"/>
          </a:p>
          <a:p>
            <a:r>
              <a:rPr lang="en-US" dirty="0"/>
              <a:t>Statistics</a:t>
            </a:r>
            <a:r>
              <a:rPr lang="ru-RU" dirty="0"/>
              <a:t> – которая хранит в себе </a:t>
            </a:r>
            <a:r>
              <a:rPr lang="ru-RU" dirty="0" err="1"/>
              <a:t>стратистику</a:t>
            </a:r>
            <a:r>
              <a:rPr lang="ru-RU" dirty="0"/>
              <a:t> по каждому пользователю, и </a:t>
            </a:r>
            <a:r>
              <a:rPr lang="ru-RU" dirty="0" err="1"/>
              <a:t>тоесть</a:t>
            </a:r>
            <a:r>
              <a:rPr lang="ru-RU" dirty="0"/>
              <a:t> </a:t>
            </a:r>
            <a:r>
              <a:rPr lang="en-US" dirty="0"/>
              <a:t>login</a:t>
            </a:r>
            <a:r>
              <a:rPr lang="ru-RU" dirty="0"/>
              <a:t> и </a:t>
            </a:r>
            <a:r>
              <a:rPr lang="ru-RU" dirty="0" err="1"/>
              <a:t>numberOfMoves</a:t>
            </a:r>
            <a:r>
              <a:rPr lang="ru-RU" dirty="0"/>
              <a:t> (количество ходов). Создание, а также запись в </a:t>
            </a:r>
            <a:r>
              <a:rPr lang="ru-RU" dirty="0" err="1"/>
              <a:t>бд</a:t>
            </a:r>
            <a:r>
              <a:rPr lang="ru-RU" dirty="0"/>
              <a:t> можно увидеть в файле </a:t>
            </a:r>
            <a:r>
              <a:rPr lang="en-US" dirty="0"/>
              <a:t>app</a:t>
            </a:r>
            <a:r>
              <a:rPr lang="ru-RU" dirty="0"/>
              <a:t>.</a:t>
            </a:r>
            <a:r>
              <a:rPr lang="en-US" dirty="0" err="1"/>
              <a:t>js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7187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16632"/>
            <a:ext cx="7632848" cy="1143000"/>
          </a:xfrm>
        </p:spPr>
        <p:txBody>
          <a:bodyPr/>
          <a:lstStyle/>
          <a:p>
            <a:r>
              <a:rPr lang="ru-RU" dirty="0" smtClean="0"/>
              <a:t>Таблицы базы 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899592" y="1196752"/>
            <a:ext cx="7920880" cy="1872208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Если рассматривать регистрацию пользователей, то последовательность действий такая:</a:t>
            </a:r>
          </a:p>
          <a:p>
            <a:pPr lvl="0"/>
            <a:r>
              <a:rPr lang="ru-RU" dirty="0"/>
              <a:t>С </a:t>
            </a:r>
            <a:r>
              <a:rPr lang="en-US" dirty="0"/>
              <a:t>angular</a:t>
            </a:r>
            <a:r>
              <a:rPr lang="ru-RU" dirty="0"/>
              <a:t> мы передаем через </a:t>
            </a:r>
            <a:r>
              <a:rPr lang="en-US" dirty="0"/>
              <a:t>POST</a:t>
            </a:r>
            <a:r>
              <a:rPr lang="ru-RU" dirty="0"/>
              <a:t> метод необходимые данные на </a:t>
            </a:r>
            <a:r>
              <a:rPr lang="en-US" dirty="0"/>
              <a:t>Node </a:t>
            </a:r>
            <a:r>
              <a:rPr lang="en-US" dirty="0" err="1" smtClean="0"/>
              <a:t>js</a:t>
            </a:r>
            <a:r>
              <a:rPr lang="ru-RU" dirty="0" smtClean="0"/>
              <a:t>, </a:t>
            </a:r>
            <a:r>
              <a:rPr lang="ru-RU" dirty="0"/>
              <a:t>а также получаем ответ и выводим соответствующую информацию </a:t>
            </a:r>
            <a:r>
              <a:rPr lang="en-US" dirty="0"/>
              <a:t>(</a:t>
            </a:r>
            <a:r>
              <a:rPr lang="en-US" dirty="0" err="1"/>
              <a:t>занят</a:t>
            </a:r>
            <a:r>
              <a:rPr lang="en-US" dirty="0"/>
              <a:t> </a:t>
            </a:r>
            <a:r>
              <a:rPr lang="en-US" dirty="0" err="1"/>
              <a:t>логин</a:t>
            </a:r>
            <a:r>
              <a:rPr lang="en-US" dirty="0"/>
              <a:t>, </a:t>
            </a:r>
            <a:r>
              <a:rPr lang="en-US" dirty="0" err="1"/>
              <a:t>регистрация</a:t>
            </a:r>
            <a:r>
              <a:rPr lang="en-US" dirty="0"/>
              <a:t> </a:t>
            </a:r>
            <a:r>
              <a:rPr lang="en-US" dirty="0" err="1"/>
              <a:t>прошла</a:t>
            </a:r>
            <a:r>
              <a:rPr lang="en-US" dirty="0"/>
              <a:t> </a:t>
            </a:r>
            <a:r>
              <a:rPr lang="en-US" dirty="0" err="1"/>
              <a:t>успешно</a:t>
            </a:r>
            <a:r>
              <a:rPr lang="en-US" dirty="0"/>
              <a:t> </a:t>
            </a:r>
            <a:r>
              <a:rPr lang="en-US" dirty="0" err="1"/>
              <a:t>или</a:t>
            </a:r>
            <a:r>
              <a:rPr lang="en-US" dirty="0"/>
              <a:t> </a:t>
            </a:r>
            <a:r>
              <a:rPr lang="en-US" dirty="0" err="1"/>
              <a:t>же</a:t>
            </a:r>
            <a:r>
              <a:rPr lang="en-US" dirty="0"/>
              <a:t> </a:t>
            </a:r>
            <a:r>
              <a:rPr lang="en-US" dirty="0" err="1"/>
              <a:t>необработанная</a:t>
            </a:r>
            <a:r>
              <a:rPr lang="en-US" dirty="0"/>
              <a:t> </a:t>
            </a:r>
            <a:r>
              <a:rPr lang="en-US" dirty="0" err="1"/>
              <a:t>ошибка</a:t>
            </a:r>
            <a:r>
              <a:rPr lang="en-US" dirty="0"/>
              <a:t>).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3284984"/>
            <a:ext cx="6872902" cy="318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262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16632"/>
            <a:ext cx="7632848" cy="1143000"/>
          </a:xfrm>
        </p:spPr>
        <p:txBody>
          <a:bodyPr/>
          <a:lstStyle/>
          <a:p>
            <a:r>
              <a:rPr lang="ru-RU" dirty="0" smtClean="0"/>
              <a:t>Таблицы базы 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467544" y="1556792"/>
            <a:ext cx="8001524" cy="1944216"/>
          </a:xfrm>
        </p:spPr>
        <p:txBody>
          <a:bodyPr>
            <a:normAutofit/>
          </a:bodyPr>
          <a:lstStyle/>
          <a:p>
            <a:r>
              <a:rPr lang="ru-RU" dirty="0"/>
              <a:t>Если рассматривать запись в статистику, также передаем необходимые данные </a:t>
            </a:r>
            <a:r>
              <a:rPr lang="en-US" dirty="0"/>
              <a:t>POST</a:t>
            </a:r>
            <a:r>
              <a:rPr lang="ru-RU" dirty="0"/>
              <a:t> методом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708920"/>
            <a:ext cx="7785500" cy="109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646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16632"/>
            <a:ext cx="7632848" cy="1143000"/>
          </a:xfrm>
        </p:spPr>
        <p:txBody>
          <a:bodyPr/>
          <a:lstStyle/>
          <a:p>
            <a:r>
              <a:rPr lang="ru-RU" dirty="0" smtClean="0"/>
              <a:t>Таблицы базы 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11560" y="980728"/>
            <a:ext cx="8064896" cy="1368152"/>
          </a:xfrm>
        </p:spPr>
        <p:txBody>
          <a:bodyPr>
            <a:normAutofit fontScale="92500"/>
          </a:bodyPr>
          <a:lstStyle/>
          <a:p>
            <a:r>
              <a:rPr lang="ru-RU" dirty="0"/>
              <a:t>На самом </a:t>
            </a:r>
            <a:r>
              <a:rPr lang="en-US" dirty="0"/>
              <a:t>Node </a:t>
            </a:r>
            <a:r>
              <a:rPr lang="en-US" dirty="0" err="1"/>
              <a:t>js</a:t>
            </a:r>
            <a:r>
              <a:rPr lang="ru-RU" dirty="0"/>
              <a:t> мы обрабатываем данные (так как </a:t>
            </a:r>
            <a:r>
              <a:rPr lang="ru-RU" dirty="0" err="1"/>
              <a:t>прослушка</a:t>
            </a:r>
            <a:r>
              <a:rPr lang="ru-RU" dirty="0"/>
              <a:t> порта работает постоянно, код прописан таким способом, чтобы можно было записывать данные как в таблицу </a:t>
            </a:r>
            <a:r>
              <a:rPr lang="en-US" dirty="0"/>
              <a:t>Users</a:t>
            </a:r>
            <a:r>
              <a:rPr lang="ru-RU" dirty="0"/>
              <a:t>, так и в </a:t>
            </a:r>
            <a:r>
              <a:rPr lang="en-US" dirty="0"/>
              <a:t>Statistic</a:t>
            </a:r>
            <a:r>
              <a:rPr lang="ru-RU" dirty="0"/>
              <a:t>, для этого создана переменная </a:t>
            </a:r>
            <a:r>
              <a:rPr lang="en-US" dirty="0" err="1"/>
              <a:t>isUsers</a:t>
            </a:r>
            <a:r>
              <a:rPr lang="ru-RU" dirty="0"/>
              <a:t>)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420888"/>
            <a:ext cx="6552728" cy="404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799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16632"/>
            <a:ext cx="7632848" cy="1143000"/>
          </a:xfrm>
        </p:spPr>
        <p:txBody>
          <a:bodyPr/>
          <a:lstStyle/>
          <a:p>
            <a:r>
              <a:rPr lang="ru-RU" dirty="0" smtClean="0"/>
              <a:t>Таблицы базы данных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268760"/>
            <a:ext cx="4680520" cy="2667139"/>
          </a:xfr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4077072"/>
            <a:ext cx="4329985" cy="250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30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19672" y="404664"/>
            <a:ext cx="6512511" cy="1143000"/>
          </a:xfrm>
        </p:spPr>
        <p:txBody>
          <a:bodyPr/>
          <a:lstStyle/>
          <a:p>
            <a:r>
              <a:rPr lang="ru-RU" dirty="0" smtClean="0"/>
              <a:t>Диаграмма классов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395536" y="1412776"/>
            <a:ext cx="8424936" cy="3384376"/>
          </a:xfrm>
        </p:spPr>
        <p:txBody>
          <a:bodyPr>
            <a:normAutofit/>
          </a:bodyPr>
          <a:lstStyle/>
          <a:p>
            <a:r>
              <a:rPr lang="ru-RU" dirty="0"/>
              <a:t>Диаграмма классов </a:t>
            </a:r>
            <a:r>
              <a:rPr lang="ru-RU" dirty="0" smtClean="0"/>
              <a:t>(англ.</a:t>
            </a:r>
            <a:r>
              <a:rPr lang="ru-RU" dirty="0"/>
              <a:t> </a:t>
            </a:r>
            <a:r>
              <a:rPr lang="ru-RU" dirty="0" err="1"/>
              <a:t>Static</a:t>
            </a:r>
            <a:r>
              <a:rPr lang="ru-RU" dirty="0"/>
              <a:t> </a:t>
            </a:r>
            <a:r>
              <a:rPr lang="ru-RU" dirty="0" err="1"/>
              <a:t>Structure</a:t>
            </a:r>
            <a:r>
              <a:rPr lang="ru-RU" dirty="0"/>
              <a:t> </a:t>
            </a:r>
            <a:r>
              <a:rPr lang="ru-RU" dirty="0" err="1"/>
              <a:t>diagram</a:t>
            </a:r>
            <a:r>
              <a:rPr lang="ru-RU" dirty="0"/>
              <a:t>) — структурная </a:t>
            </a:r>
            <a:r>
              <a:rPr lang="ru-RU" dirty="0" smtClean="0"/>
              <a:t>диаграмма языка </a:t>
            </a:r>
            <a:r>
              <a:rPr lang="ru-RU" dirty="0"/>
              <a:t>моделирования </a:t>
            </a:r>
            <a:r>
              <a:rPr lang="en-US" dirty="0" smtClean="0"/>
              <a:t>UML</a:t>
            </a:r>
            <a:r>
              <a:rPr lang="ru-RU" dirty="0" smtClean="0"/>
              <a:t>, </a:t>
            </a:r>
            <a:r>
              <a:rPr lang="ru-RU" dirty="0"/>
              <a:t>демонстрирующая общую структуру иерархии </a:t>
            </a:r>
            <a:r>
              <a:rPr lang="ru-RU" dirty="0" smtClean="0"/>
              <a:t>классов</a:t>
            </a:r>
            <a:r>
              <a:rPr lang="ru-RU" dirty="0"/>
              <a:t> системы, их коопераций, </a:t>
            </a:r>
            <a:r>
              <a:rPr lang="ru-RU" dirty="0" smtClean="0"/>
              <a:t>атрибутов</a:t>
            </a:r>
            <a:r>
              <a:rPr lang="ru-RU" dirty="0"/>
              <a:t> (полей), </a:t>
            </a:r>
            <a:r>
              <a:rPr lang="ru-RU" dirty="0" smtClean="0"/>
              <a:t>методов, </a:t>
            </a:r>
            <a:r>
              <a:rPr lang="ru-RU" dirty="0"/>
              <a:t>интерфейсов и взаимосвязей между ними. Широко применяется не только для документирования и визуализации, но также для конструирования посредством прямого или обратного </a:t>
            </a:r>
            <a:r>
              <a:rPr lang="ru-RU" dirty="0" smtClean="0"/>
              <a:t>проектирования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7941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67772" y="116632"/>
            <a:ext cx="6512511" cy="1143000"/>
          </a:xfrm>
        </p:spPr>
        <p:txBody>
          <a:bodyPr/>
          <a:lstStyle/>
          <a:p>
            <a:r>
              <a:rPr lang="ru-RU" dirty="0" smtClean="0"/>
              <a:t>Диаграмма классов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395536" y="980728"/>
            <a:ext cx="3997972" cy="5688632"/>
          </a:xfrm>
        </p:spPr>
        <p:txBody>
          <a:bodyPr>
            <a:normAutofit fontScale="85000" lnSpcReduction="10000"/>
          </a:bodyPr>
          <a:lstStyle/>
          <a:p>
            <a:pPr marL="45720" indent="0">
              <a:buNone/>
            </a:pPr>
            <a:r>
              <a:rPr lang="ru-RU" dirty="0"/>
              <a:t>В данном проекте всего два класса, </a:t>
            </a:r>
            <a:r>
              <a:rPr lang="ru-RU" dirty="0" smtClean="0"/>
              <a:t>это:</a:t>
            </a:r>
            <a:endParaRPr lang="ru-RU" dirty="0"/>
          </a:p>
          <a:p>
            <a:pPr marL="45720" indent="0">
              <a:buNone/>
            </a:pPr>
            <a:r>
              <a:rPr lang="ru-RU" dirty="0" smtClean="0"/>
              <a:t>1) </a:t>
            </a:r>
            <a:r>
              <a:rPr lang="en-US" dirty="0"/>
              <a:t>Picture </a:t>
            </a:r>
            <a:r>
              <a:rPr lang="ru-RU" dirty="0"/>
              <a:t>– который имеет такие поля, как:</a:t>
            </a:r>
          </a:p>
          <a:p>
            <a:r>
              <a:rPr lang="ru-RU" dirty="0" err="1"/>
              <a:t>mainPicture</a:t>
            </a:r>
            <a:r>
              <a:rPr lang="ru-RU" dirty="0"/>
              <a:t> – основная обложка,</a:t>
            </a:r>
          </a:p>
          <a:p>
            <a:r>
              <a:rPr lang="ru-RU" dirty="0" err="1"/>
              <a:t>backPicture</a:t>
            </a:r>
            <a:r>
              <a:rPr lang="ru-RU" dirty="0"/>
              <a:t> – задняя обложка</a:t>
            </a:r>
          </a:p>
          <a:p>
            <a:r>
              <a:rPr lang="ru-RU" dirty="0" err="1"/>
              <a:t>middleState</a:t>
            </a:r>
            <a:r>
              <a:rPr lang="ru-RU" dirty="0"/>
              <a:t> – та обложка, которая будет показана в зависимости от того, было ли нажато на картинку или нет (основная или задняя обложка)</a:t>
            </a:r>
          </a:p>
          <a:p>
            <a:r>
              <a:rPr lang="ru-RU" dirty="0" err="1"/>
              <a:t>isOpacity</a:t>
            </a:r>
            <a:r>
              <a:rPr lang="ru-RU" dirty="0"/>
              <a:t> – отвечает за прозрачность, когда угаданы две картинки, они </a:t>
            </a:r>
            <a:r>
              <a:rPr lang="ru-RU" dirty="0" err="1"/>
              <a:t>становяться</a:t>
            </a:r>
            <a:r>
              <a:rPr lang="ru-RU" dirty="0"/>
              <a:t> невидимыми. </a:t>
            </a:r>
          </a:p>
          <a:p>
            <a:pPr marL="45720" indent="0">
              <a:buNone/>
            </a:pPr>
            <a:r>
              <a:rPr lang="ru-RU" dirty="0" smtClean="0"/>
              <a:t>2) </a:t>
            </a:r>
            <a:r>
              <a:rPr lang="en-US" dirty="0"/>
              <a:t>User</a:t>
            </a:r>
            <a:r>
              <a:rPr lang="ru-RU" dirty="0"/>
              <a:t> – который хранит в себе три поля (</a:t>
            </a:r>
            <a:r>
              <a:rPr lang="ru-RU" dirty="0" err="1"/>
              <a:t>login</a:t>
            </a:r>
            <a:r>
              <a:rPr lang="ru-RU" dirty="0"/>
              <a:t>, </a:t>
            </a:r>
            <a:r>
              <a:rPr lang="ru-RU" dirty="0" err="1"/>
              <a:t>password</a:t>
            </a:r>
            <a:r>
              <a:rPr lang="ru-RU" dirty="0"/>
              <a:t>, </a:t>
            </a:r>
            <a:r>
              <a:rPr lang="ru-RU" dirty="0" err="1"/>
              <a:t>email</a:t>
            </a:r>
            <a:r>
              <a:rPr lang="ru-RU" dirty="0"/>
              <a:t>). Нужен для записи данных в </a:t>
            </a:r>
            <a:r>
              <a:rPr lang="ru-RU" dirty="0" err="1"/>
              <a:t>бд</a:t>
            </a:r>
            <a:r>
              <a:rPr lang="ru-RU" dirty="0"/>
              <a:t>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508" y="1412776"/>
            <a:ext cx="4496499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398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8568952" cy="1143000"/>
          </a:xfrm>
        </p:spPr>
        <p:txBody>
          <a:bodyPr/>
          <a:lstStyle/>
          <a:p>
            <a:r>
              <a:rPr lang="ru-RU" dirty="0" smtClean="0"/>
              <a:t>Диаграмма </a:t>
            </a:r>
            <a:r>
              <a:rPr lang="ru-RU" dirty="0">
                <a:effectLst/>
              </a:rPr>
              <a:t>деятельности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5652120" y="1902337"/>
            <a:ext cx="30963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Приложение начинается с входа (регистрация или без регистрации), настроек самой игры и окончания игры. Если пользователь захочет еще раз сыграть он может продолжить.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700808"/>
            <a:ext cx="5059526" cy="414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56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188640"/>
            <a:ext cx="8424936" cy="1143000"/>
          </a:xfrm>
        </p:spPr>
        <p:txBody>
          <a:bodyPr/>
          <a:lstStyle/>
          <a:p>
            <a:r>
              <a:rPr lang="ru-RU" dirty="0" smtClean="0"/>
              <a:t>Актуальность данного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251520" y="2060848"/>
            <a:ext cx="8712968" cy="4392488"/>
          </a:xfrm>
        </p:spPr>
        <p:txBody>
          <a:bodyPr>
            <a:normAutofit lnSpcReduction="10000"/>
          </a:bodyPr>
          <a:lstStyle/>
          <a:p>
            <a:r>
              <a:rPr lang="uk-UA" sz="2400" dirty="0"/>
              <a:t>На </a:t>
            </a:r>
            <a:r>
              <a:rPr lang="uk-UA" sz="2400" dirty="0" err="1"/>
              <a:t>данный</a:t>
            </a:r>
            <a:r>
              <a:rPr lang="uk-UA" sz="2400" dirty="0"/>
              <a:t> момент </a:t>
            </a:r>
            <a:r>
              <a:rPr lang="uk-UA" sz="2400" dirty="0" err="1"/>
              <a:t>игр</a:t>
            </a:r>
            <a:r>
              <a:rPr lang="uk-UA" sz="2400" dirty="0"/>
              <a:t> на </a:t>
            </a:r>
            <a:r>
              <a:rPr lang="uk-UA" sz="2400" dirty="0" err="1"/>
              <a:t>развитие</a:t>
            </a:r>
            <a:r>
              <a:rPr lang="uk-UA" sz="2400" dirty="0"/>
              <a:t> </a:t>
            </a:r>
            <a:r>
              <a:rPr lang="uk-UA" sz="2400" dirty="0" err="1"/>
              <a:t>памяти</a:t>
            </a:r>
            <a:r>
              <a:rPr lang="uk-UA" sz="2400" dirty="0"/>
              <a:t> </a:t>
            </a:r>
            <a:r>
              <a:rPr lang="uk-UA" sz="2400" dirty="0" err="1"/>
              <a:t>достаточно</a:t>
            </a:r>
            <a:r>
              <a:rPr lang="uk-UA" sz="2400" dirty="0"/>
              <a:t> </a:t>
            </a:r>
            <a:r>
              <a:rPr lang="uk-UA" sz="2400" dirty="0" err="1"/>
              <a:t>много</a:t>
            </a:r>
            <a:r>
              <a:rPr lang="uk-UA" sz="2400" dirty="0"/>
              <a:t> и все </a:t>
            </a:r>
            <a:r>
              <a:rPr lang="uk-UA" sz="2400" dirty="0" err="1"/>
              <a:t>они</a:t>
            </a:r>
            <a:r>
              <a:rPr lang="uk-UA" sz="2400" dirty="0"/>
              <a:t> </a:t>
            </a:r>
            <a:r>
              <a:rPr lang="uk-UA" sz="2400" dirty="0" err="1"/>
              <a:t>пользуются</a:t>
            </a:r>
            <a:r>
              <a:rPr lang="uk-UA" sz="2400" dirty="0"/>
              <a:t> </a:t>
            </a:r>
            <a:r>
              <a:rPr lang="uk-UA" sz="2400" dirty="0" err="1"/>
              <a:t>популярностью</a:t>
            </a:r>
            <a:r>
              <a:rPr lang="uk-UA" sz="2400" dirty="0"/>
              <a:t> в той </a:t>
            </a:r>
            <a:r>
              <a:rPr lang="uk-UA" sz="2400" dirty="0" err="1"/>
              <a:t>или</a:t>
            </a:r>
            <a:r>
              <a:rPr lang="uk-UA" sz="2400" dirty="0"/>
              <a:t> </a:t>
            </a:r>
            <a:r>
              <a:rPr lang="uk-UA" sz="2400" dirty="0" err="1"/>
              <a:t>иной</a:t>
            </a:r>
            <a:r>
              <a:rPr lang="uk-UA" sz="2400" dirty="0"/>
              <a:t> мере. </a:t>
            </a:r>
            <a:r>
              <a:rPr lang="uk-UA" sz="2400" dirty="0" err="1"/>
              <a:t>Игра</a:t>
            </a:r>
            <a:r>
              <a:rPr lang="uk-UA" sz="2400" dirty="0"/>
              <a:t>, в </a:t>
            </a:r>
            <a:r>
              <a:rPr lang="uk-UA" sz="2400" dirty="0" err="1"/>
              <a:t>которой</a:t>
            </a:r>
            <a:r>
              <a:rPr lang="uk-UA" sz="2400" dirty="0"/>
              <a:t> </a:t>
            </a:r>
            <a:r>
              <a:rPr lang="uk-UA" sz="2400" dirty="0" err="1"/>
              <a:t>нужно</a:t>
            </a:r>
            <a:r>
              <a:rPr lang="uk-UA" sz="2400" dirty="0"/>
              <a:t> </a:t>
            </a:r>
            <a:r>
              <a:rPr lang="uk-UA" sz="2400" dirty="0" err="1"/>
              <a:t>запоминать</a:t>
            </a:r>
            <a:r>
              <a:rPr lang="uk-UA" sz="2400" dirty="0"/>
              <a:t> карточки и </a:t>
            </a:r>
            <a:r>
              <a:rPr lang="uk-UA" sz="2400" dirty="0" err="1"/>
              <a:t>выбирать</a:t>
            </a:r>
            <a:r>
              <a:rPr lang="uk-UA" sz="2400" dirty="0"/>
              <a:t> </a:t>
            </a:r>
            <a:r>
              <a:rPr lang="uk-UA" sz="2400" dirty="0" err="1"/>
              <a:t>одинаковые</a:t>
            </a:r>
            <a:r>
              <a:rPr lang="uk-UA" sz="2400" dirty="0"/>
              <a:t> одна </a:t>
            </a:r>
            <a:r>
              <a:rPr lang="uk-UA" sz="2400" dirty="0" err="1"/>
              <a:t>из</a:t>
            </a:r>
            <a:r>
              <a:rPr lang="uk-UA" sz="2400" dirty="0"/>
              <a:t> </a:t>
            </a:r>
            <a:r>
              <a:rPr lang="uk-UA" sz="2400" dirty="0" err="1"/>
              <a:t>самых</a:t>
            </a:r>
            <a:r>
              <a:rPr lang="uk-UA" sz="2400" dirty="0"/>
              <a:t> </a:t>
            </a:r>
            <a:r>
              <a:rPr lang="uk-UA" sz="2400" dirty="0" err="1"/>
              <a:t>популярных</a:t>
            </a:r>
            <a:r>
              <a:rPr lang="uk-UA" sz="2400" dirty="0"/>
              <a:t>. </a:t>
            </a:r>
            <a:r>
              <a:rPr lang="uk-UA" sz="2400" dirty="0" err="1"/>
              <a:t>Чем</a:t>
            </a:r>
            <a:r>
              <a:rPr lang="uk-UA" sz="2400" dirty="0"/>
              <a:t> моя </a:t>
            </a:r>
            <a:r>
              <a:rPr lang="uk-UA" sz="2400" dirty="0" err="1"/>
              <a:t>игра</a:t>
            </a:r>
            <a:r>
              <a:rPr lang="uk-UA" sz="2400" dirty="0"/>
              <a:t> </a:t>
            </a:r>
            <a:r>
              <a:rPr lang="uk-UA" sz="2400" dirty="0" err="1"/>
              <a:t>отличается</a:t>
            </a:r>
            <a:r>
              <a:rPr lang="uk-UA" sz="2400" dirty="0"/>
              <a:t> от </a:t>
            </a:r>
            <a:r>
              <a:rPr lang="uk-UA" sz="2400" dirty="0" err="1"/>
              <a:t>тысячи</a:t>
            </a:r>
            <a:r>
              <a:rPr lang="uk-UA" sz="2400" dirty="0"/>
              <a:t> таких же? По </a:t>
            </a:r>
            <a:r>
              <a:rPr lang="uk-UA" sz="2400" dirty="0" err="1"/>
              <a:t>смыслу</a:t>
            </a:r>
            <a:r>
              <a:rPr lang="uk-UA" sz="2400" dirty="0"/>
              <a:t> нечем, но в ней </a:t>
            </a:r>
            <a:r>
              <a:rPr lang="uk-UA" sz="2400" dirty="0" err="1"/>
              <a:t>есть</a:t>
            </a:r>
            <a:r>
              <a:rPr lang="uk-UA" sz="2400" dirty="0"/>
              <a:t> </a:t>
            </a:r>
            <a:r>
              <a:rPr lang="uk-UA" sz="2400" dirty="0" err="1"/>
              <a:t>свои</a:t>
            </a:r>
            <a:r>
              <a:rPr lang="uk-UA" sz="2400" dirty="0"/>
              <a:t> </a:t>
            </a:r>
            <a:r>
              <a:rPr lang="ru-RU" sz="2400" dirty="0"/>
              <a:t>«изюминки».</a:t>
            </a:r>
          </a:p>
          <a:p>
            <a:r>
              <a:rPr lang="ru-RU" sz="2400" dirty="0"/>
              <a:t>Во-первых, в ней есть регистрация и при успешной регистрации будет высвечиваться ник играющего, а также сохраняться статистика.</a:t>
            </a:r>
          </a:p>
          <a:p>
            <a:r>
              <a:rPr lang="ru-RU" sz="2400" dirty="0"/>
              <a:t> Во-вторых, в ней есть выбор, а </a:t>
            </a:r>
            <a:r>
              <a:rPr lang="ru-RU" sz="2400" dirty="0" err="1"/>
              <a:t>тоесть</a:t>
            </a:r>
            <a:r>
              <a:rPr lang="ru-RU" sz="2400" dirty="0"/>
              <a:t> можно выбрать цвета или картинки (животные, фрукты и овощи).</a:t>
            </a:r>
          </a:p>
          <a:p>
            <a:r>
              <a:rPr lang="ru-RU" sz="2400" dirty="0"/>
              <a:t>В-третьих, можно выбрать размер самого поля.</a:t>
            </a:r>
          </a:p>
        </p:txBody>
      </p:sp>
    </p:spTree>
    <p:extLst>
      <p:ext uri="{BB962C8B-B14F-4D97-AF65-F5344CB8AC3E}">
        <p14:creationId xmlns:p14="http://schemas.microsoft.com/office/powerpoint/2010/main" val="24749387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8568952" cy="1143000"/>
          </a:xfrm>
        </p:spPr>
        <p:txBody>
          <a:bodyPr/>
          <a:lstStyle/>
          <a:p>
            <a:r>
              <a:rPr lang="ru-RU" dirty="0" smtClean="0"/>
              <a:t>Диаграмма </a:t>
            </a:r>
            <a:r>
              <a:rPr lang="ru-RU" dirty="0" smtClean="0"/>
              <a:t>вариантов использования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395536" y="5373216"/>
            <a:ext cx="86409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На диаграмме видно, что существует две сущности (Игрок и игра) и между собой они взаимодействуют, а именно:</a:t>
            </a:r>
          </a:p>
          <a:p>
            <a:r>
              <a:rPr lang="ru-RU" sz="1600" dirty="0"/>
              <a:t>- Игрок может войти в игру (с регистрацией и без нее)</a:t>
            </a:r>
          </a:p>
          <a:p>
            <a:r>
              <a:rPr lang="ru-RU" sz="1600" dirty="0" smtClean="0"/>
              <a:t>- Может </a:t>
            </a:r>
            <a:r>
              <a:rPr lang="ru-RU" sz="1600" dirty="0"/>
              <a:t>настроить игру (выбрать размер поля и отображаемые картинки</a:t>
            </a:r>
            <a:r>
              <a:rPr lang="ru-RU" sz="1600" dirty="0" smtClean="0"/>
              <a:t>)</a:t>
            </a:r>
            <a:endParaRPr lang="ru-RU" sz="1600" dirty="0"/>
          </a:p>
          <a:p>
            <a:r>
              <a:rPr lang="ru-RU" sz="1600" dirty="0"/>
              <a:t>- и </a:t>
            </a:r>
            <a:r>
              <a:rPr lang="ru-RU" sz="1600" dirty="0" err="1"/>
              <a:t>естветственно</a:t>
            </a:r>
            <a:r>
              <a:rPr lang="ru-RU" sz="1600" dirty="0"/>
              <a:t> может в нее сыграть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484784"/>
            <a:ext cx="6448083" cy="379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698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2772816" y="404664"/>
            <a:ext cx="8568952" cy="1143000"/>
          </a:xfrm>
        </p:spPr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323528" y="1556792"/>
            <a:ext cx="511256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Таким образом, можно сделать вывод, что</a:t>
            </a:r>
          </a:p>
          <a:p>
            <a:pPr lvl="0"/>
            <a:r>
              <a:rPr lang="ru-RU" sz="2800" dirty="0"/>
              <a:t>игра довольно интересна, проста, развивает память, внимание и концентрацию</a:t>
            </a:r>
          </a:p>
          <a:p>
            <a:pPr lvl="0"/>
            <a:r>
              <a:rPr lang="ru-RU" sz="2800" dirty="0"/>
              <a:t>игра подходит не только детям, но и взрослым</a:t>
            </a:r>
          </a:p>
          <a:p>
            <a:pPr lvl="0"/>
            <a:r>
              <a:rPr lang="ru-RU" sz="2800" dirty="0"/>
              <a:t>можно провести время не только приятно, но и с пользой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2132856"/>
            <a:ext cx="3356147" cy="355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091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3568" y="2492896"/>
            <a:ext cx="7838256" cy="1143000"/>
          </a:xfrm>
        </p:spPr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6015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188640"/>
            <a:ext cx="8424936" cy="1143000"/>
          </a:xfrm>
        </p:spPr>
        <p:txBody>
          <a:bodyPr/>
          <a:lstStyle/>
          <a:p>
            <a:r>
              <a:rPr lang="ru-RU" dirty="0" smtClean="0"/>
              <a:t>Актуальность данного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251520" y="2204864"/>
            <a:ext cx="8712968" cy="403244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sz="2400" dirty="0"/>
              <a:t>Можно перечислять многое, но в целом игра достаточно интересная, развивающая с разнообразными картинками.</a:t>
            </a:r>
          </a:p>
          <a:p>
            <a:pPr marL="45720" indent="0">
              <a:buNone/>
            </a:pPr>
            <a:r>
              <a:rPr lang="ru-RU" sz="2400" dirty="0"/>
              <a:t>На мое мнение, игры не должны быть только развлекающими, они должны нас чему-то учить. </a:t>
            </a:r>
          </a:p>
          <a:p>
            <a:pPr marL="45720" indent="0">
              <a:buNone/>
            </a:pPr>
            <a:r>
              <a:rPr lang="ru-RU" sz="2400" dirty="0"/>
              <a:t>Данная игра рассчитана не только для детей, но и для взрослых. Все мы вправе выбирать ту или иную развлекательную программу, но мой проект – это то, что может заинтересовать многих.</a:t>
            </a:r>
          </a:p>
        </p:txBody>
      </p:sp>
    </p:spTree>
    <p:extLst>
      <p:ext uri="{BB962C8B-B14F-4D97-AF65-F5344CB8AC3E}">
        <p14:creationId xmlns:p14="http://schemas.microsoft.com/office/powerpoint/2010/main" val="893837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188640"/>
            <a:ext cx="7838256" cy="1143000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Внешний вид приложения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251520" y="1196752"/>
            <a:ext cx="7898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 запуске программы первое, что увидит пользователь, это главную </a:t>
            </a:r>
            <a:endParaRPr lang="ru-RU" dirty="0" smtClean="0"/>
          </a:p>
          <a:p>
            <a:r>
              <a:rPr lang="ru-RU" dirty="0" smtClean="0"/>
              <a:t>форму </a:t>
            </a:r>
            <a:r>
              <a:rPr lang="en-US" dirty="0" err="1" smtClean="0"/>
              <a:t>mainForm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41" y="1843083"/>
            <a:ext cx="6730779" cy="3602887"/>
          </a:xfrm>
        </p:spPr>
      </p:pic>
      <p:sp>
        <p:nvSpPr>
          <p:cNvPr id="8" name="Объект 2"/>
          <p:cNvSpPr txBox="1">
            <a:spLocks/>
          </p:cNvSpPr>
          <p:nvPr/>
        </p:nvSpPr>
        <p:spPr>
          <a:xfrm>
            <a:off x="755576" y="5661248"/>
            <a:ext cx="7322252" cy="108012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89888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64208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6596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8600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87752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Georgia" pitchFamily="18" charset="0"/>
              <a:buNone/>
            </a:pPr>
            <a:r>
              <a:rPr lang="ru-RU" smtClean="0"/>
              <a:t>Где все достаточно понятно. У пользователя есть два варианта</a:t>
            </a:r>
          </a:p>
          <a:p>
            <a:r>
              <a:rPr lang="ru-RU" smtClean="0"/>
              <a:t> либо зайти в игру без регистрации </a:t>
            </a:r>
          </a:p>
          <a:p>
            <a:r>
              <a:rPr lang="ru-RU" smtClean="0"/>
              <a:t> либо зарегестрироваться</a:t>
            </a:r>
          </a:p>
          <a:p>
            <a:pPr marL="45720" indent="0">
              <a:buFont typeface="Georgia" pitchFamily="18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5030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188640"/>
            <a:ext cx="7838256" cy="1143000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Внешний вид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323528" y="1340768"/>
            <a:ext cx="8280920" cy="1368152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dirty="0"/>
              <a:t>Если же пользователь выберет «Без регистрации», он увидит такое диалоговое окно </a:t>
            </a:r>
          </a:p>
          <a:p>
            <a:pPr marL="45720" indent="0">
              <a:buNone/>
            </a:pP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276872"/>
            <a:ext cx="7551647" cy="2232248"/>
          </a:xfrm>
          <a:prstGeom prst="rect">
            <a:avLst/>
          </a:prstGeom>
        </p:spPr>
      </p:pic>
      <p:sp>
        <p:nvSpPr>
          <p:cNvPr id="7" name="Объект 2"/>
          <p:cNvSpPr txBox="1">
            <a:spLocks/>
          </p:cNvSpPr>
          <p:nvPr/>
        </p:nvSpPr>
        <p:spPr>
          <a:xfrm>
            <a:off x="251520" y="4869160"/>
            <a:ext cx="8280920" cy="1368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89888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64208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6596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86000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87752" indent="-182880" algn="l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Char char="*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ru-RU" dirty="0"/>
              <a:t>Данный рисунок говорит о том, что вся статистика будет сохраняться под именем «неизвестный», что не даст увидеть и узнать именно результат пользователя.</a:t>
            </a:r>
          </a:p>
        </p:txBody>
      </p:sp>
    </p:spTree>
    <p:extLst>
      <p:ext uri="{BB962C8B-B14F-4D97-AF65-F5344CB8AC3E}">
        <p14:creationId xmlns:p14="http://schemas.microsoft.com/office/powerpoint/2010/main" val="1109115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568952" cy="1143000"/>
          </a:xfrm>
        </p:spPr>
        <p:txBody>
          <a:bodyPr/>
          <a:lstStyle/>
          <a:p>
            <a:r>
              <a:rPr lang="ru-RU" dirty="0"/>
              <a:t>Внешний вид приложения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395536" y="1340768"/>
            <a:ext cx="8568952" cy="936104"/>
          </a:xfrm>
        </p:spPr>
        <p:txBody>
          <a:bodyPr>
            <a:normAutofit fontScale="77500" lnSpcReduction="20000"/>
          </a:bodyPr>
          <a:lstStyle/>
          <a:p>
            <a:pPr marL="45720" indent="0">
              <a:buNone/>
            </a:pPr>
            <a:r>
              <a:rPr lang="ru-RU" dirty="0"/>
              <a:t>Но есть другой вариант, вход с регистрацией, который позволяет </a:t>
            </a:r>
            <a:r>
              <a:rPr lang="ru-RU" dirty="0" smtClean="0"/>
              <a:t>зарегистрироваться </a:t>
            </a:r>
            <a:r>
              <a:rPr lang="ru-RU" dirty="0"/>
              <a:t>и запомнить ник пользователя. И в статистику будет уже внесен результат с логином пользователя. Также присутствует проверка на ввод корректности данных 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492896"/>
            <a:ext cx="5842300" cy="371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121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568952" cy="1143000"/>
          </a:xfrm>
        </p:spPr>
        <p:txBody>
          <a:bodyPr/>
          <a:lstStyle/>
          <a:p>
            <a:r>
              <a:rPr lang="ru-RU" dirty="0"/>
              <a:t>Внешний вид приложения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395536" y="1340768"/>
            <a:ext cx="8568952" cy="5184576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dirty="0"/>
              <a:t>И если регистрация прошла успешно, тогда пользователь увидит такое диалоговое окно </a:t>
            </a:r>
            <a:endParaRPr lang="ru-RU" dirty="0" smtClean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 smtClean="0"/>
          </a:p>
          <a:p>
            <a:endParaRPr lang="ru-RU" dirty="0"/>
          </a:p>
          <a:p>
            <a:pPr marL="45720" indent="0">
              <a:buNone/>
            </a:pPr>
            <a:r>
              <a:rPr lang="ru-RU" dirty="0"/>
              <a:t>Есть также и другие варианты, такие как «Данный логин уже занят. Выберите другой» и «Необработанная ошибка. Повторите ввод». Вся информация будет выведена также в диалоговом окне при тех или иных случаях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7" y="2420888"/>
            <a:ext cx="6614117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105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568952" cy="1143000"/>
          </a:xfrm>
        </p:spPr>
        <p:txBody>
          <a:bodyPr/>
          <a:lstStyle/>
          <a:p>
            <a:r>
              <a:rPr lang="ru-RU" dirty="0"/>
              <a:t>Внешний вид приложения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467544" y="1628800"/>
            <a:ext cx="3888432" cy="4968552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Далее, пользователь видит саму игру, где может сам ее настроить и следовательно сыграть. Настроить очень просто.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Во-первых, пользователь может выбрать размер игрового поля (доступно 4Х4 и 6Х6).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Во-вторых, он сам может выбрать тип картинок (а </a:t>
            </a:r>
            <a:r>
              <a:rPr lang="ru-RU" dirty="0" err="1"/>
              <a:t>тоесть</a:t>
            </a:r>
            <a:r>
              <a:rPr lang="ru-RU" dirty="0"/>
              <a:t> цвета или картинки) и если пользователь выбирает картинки у него появляется возможность выбрать тип (фрукты и овощи или же животные). Все картинки достаточно забавны и </a:t>
            </a:r>
            <a:r>
              <a:rPr lang="ru-RU" dirty="0" err="1"/>
              <a:t>понравяться</a:t>
            </a:r>
            <a:r>
              <a:rPr lang="ru-RU" dirty="0"/>
              <a:t> не только детям, но и взрослым.</a:t>
            </a:r>
          </a:p>
          <a:p>
            <a:endParaRPr lang="ru-RU" dirty="0"/>
          </a:p>
        </p:txBody>
      </p:sp>
      <p:pic>
        <p:nvPicPr>
          <p:cNvPr id="6" name="Объект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671319"/>
            <a:ext cx="4203916" cy="358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79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568952" cy="1143000"/>
          </a:xfrm>
        </p:spPr>
        <p:txBody>
          <a:bodyPr/>
          <a:lstStyle/>
          <a:p>
            <a:r>
              <a:rPr lang="ru-RU" dirty="0"/>
              <a:t>Внешний вид приложения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1257380"/>
            <a:ext cx="2694403" cy="299154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28" y="1556792"/>
            <a:ext cx="2952328" cy="285804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333" y="2492896"/>
            <a:ext cx="3116387" cy="305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047323"/>
      </p:ext>
    </p:extLst>
  </p:cSld>
  <p:clrMapOvr>
    <a:masterClrMapping/>
  </p:clrMapOvr>
</p:sld>
</file>

<file path=ppt/theme/theme1.xml><?xml version="1.0" encoding="utf-8"?>
<a:theme xmlns:a="http://schemas.openxmlformats.org/drawingml/2006/main" name="Воздушный поток">
  <a:themeElements>
    <a:clrScheme name="Воздушный поток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Воздушный поток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Воздушный поток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90</TotalTime>
  <Words>900</Words>
  <Application>Microsoft Office PowerPoint</Application>
  <PresentationFormat>Экран (4:3)</PresentationFormat>
  <Paragraphs>79</Paragraphs>
  <Slides>22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3" baseType="lpstr">
      <vt:lpstr>Воздушный поток</vt:lpstr>
      <vt:lpstr>Игра на развитие памяти</vt:lpstr>
      <vt:lpstr>Актуальность данного приложения</vt:lpstr>
      <vt:lpstr>Актуальность данного приложения</vt:lpstr>
      <vt:lpstr>Внешний вид приложения</vt:lpstr>
      <vt:lpstr>Внешний вид приложения</vt:lpstr>
      <vt:lpstr>Внешний вид приложения</vt:lpstr>
      <vt:lpstr>Внешний вид приложения</vt:lpstr>
      <vt:lpstr>Внешний вид приложения</vt:lpstr>
      <vt:lpstr>Внешний вид приложения</vt:lpstr>
      <vt:lpstr>Внешний вид приложения</vt:lpstr>
      <vt:lpstr>Внешний вид приложения</vt:lpstr>
      <vt:lpstr>База данных</vt:lpstr>
      <vt:lpstr>Таблицы базы данных</vt:lpstr>
      <vt:lpstr>Таблицы базы данных</vt:lpstr>
      <vt:lpstr>Таблицы базы данных</vt:lpstr>
      <vt:lpstr>Таблицы базы данных</vt:lpstr>
      <vt:lpstr>Диаграмма классов</vt:lpstr>
      <vt:lpstr>Диаграмма классов</vt:lpstr>
      <vt:lpstr>Диаграмма деятельности</vt:lpstr>
      <vt:lpstr>Диаграмма вариантов использования</vt:lpstr>
      <vt:lpstr>Вывод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Приложение по поиску запрещенных слов</dc:title>
  <dc:creator>nadya555 nadya555</dc:creator>
  <cp:lastModifiedBy>nadya555 nadya555</cp:lastModifiedBy>
  <cp:revision>13</cp:revision>
  <dcterms:created xsi:type="dcterms:W3CDTF">2019-12-02T22:47:50Z</dcterms:created>
  <dcterms:modified xsi:type="dcterms:W3CDTF">2020-09-15T20:43:09Z</dcterms:modified>
</cp:coreProperties>
</file>

<file path=docProps/thumbnail.jpeg>
</file>